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enorite" panose="00000500000000000000" pitchFamily="2" charset="0"/>
      <p:regular r:id="rId17"/>
      <p:bold r:id="rId18"/>
      <p:italic r:id="rId19"/>
    </p:embeddedFont>
  </p:embeddedFont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82" y="149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3E909-E6F6-4D0B-A332-9136F9755883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71DB6B09-E4D0-4C0E-A77B-2F57A0B5AABD}">
      <dgm:prSet phldrT="[Text]"/>
      <dgm:spPr/>
      <dgm:t>
        <a:bodyPr/>
        <a:lstStyle/>
        <a:p>
          <a:r>
            <a:rPr lang="de-AT" dirty="0"/>
            <a:t>Producer</a:t>
          </a:r>
        </a:p>
      </dgm:t>
    </dgm:pt>
    <dgm:pt modelId="{DE2E0F52-B363-4CE1-B5F6-DA4D4F4B7A85}" type="parTrans" cxnId="{43D61674-9AE9-4B5E-8397-AC01A5119F9B}">
      <dgm:prSet/>
      <dgm:spPr/>
      <dgm:t>
        <a:bodyPr/>
        <a:lstStyle/>
        <a:p>
          <a:endParaRPr lang="de-AT"/>
        </a:p>
      </dgm:t>
    </dgm:pt>
    <dgm:pt modelId="{0510AAF7-0552-4CF9-A960-0E204046ACE1}" type="sibTrans" cxnId="{43D61674-9AE9-4B5E-8397-AC01A5119F9B}">
      <dgm:prSet/>
      <dgm:spPr/>
      <dgm:t>
        <a:bodyPr/>
        <a:lstStyle/>
        <a:p>
          <a:endParaRPr lang="de-AT"/>
        </a:p>
      </dgm:t>
    </dgm:pt>
    <dgm:pt modelId="{DC8C52AE-69D5-4462-BF82-15F8A4C6A7D5}">
      <dgm:prSet phldrT="[Text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de-AT" dirty="0"/>
            <a:t>Kafka</a:t>
          </a:r>
        </a:p>
      </dgm:t>
    </dgm:pt>
    <dgm:pt modelId="{5A004C40-E4B4-4076-A03A-B785590E15ED}" type="parTrans" cxnId="{59628A4F-D6A1-4499-941C-CE8AF5C0CD33}">
      <dgm:prSet/>
      <dgm:spPr/>
      <dgm:t>
        <a:bodyPr/>
        <a:lstStyle/>
        <a:p>
          <a:endParaRPr lang="de-AT"/>
        </a:p>
      </dgm:t>
    </dgm:pt>
    <dgm:pt modelId="{72893D03-DC6C-418A-827D-665A89C3854A}" type="sibTrans" cxnId="{59628A4F-D6A1-4499-941C-CE8AF5C0CD33}">
      <dgm:prSet/>
      <dgm:spPr/>
      <dgm:t>
        <a:bodyPr/>
        <a:lstStyle/>
        <a:p>
          <a:endParaRPr lang="de-AT"/>
        </a:p>
      </dgm:t>
    </dgm:pt>
    <dgm:pt modelId="{32B9522B-E752-4EEC-95BC-2509D02D4EB5}">
      <dgm:prSet phldrT="[Text]"/>
      <dgm:spPr/>
      <dgm:t>
        <a:bodyPr/>
        <a:lstStyle/>
        <a:p>
          <a:r>
            <a:rPr lang="de-AT" dirty="0" err="1"/>
            <a:t>Spout</a:t>
          </a:r>
          <a:endParaRPr lang="de-AT" dirty="0"/>
        </a:p>
      </dgm:t>
    </dgm:pt>
    <dgm:pt modelId="{E50EAC91-03CF-4B15-8139-7AB43B8BE367}" type="parTrans" cxnId="{C6D01A09-00FF-4714-BB78-AB2E8AC55506}">
      <dgm:prSet/>
      <dgm:spPr/>
      <dgm:t>
        <a:bodyPr/>
        <a:lstStyle/>
        <a:p>
          <a:endParaRPr lang="de-AT"/>
        </a:p>
      </dgm:t>
    </dgm:pt>
    <dgm:pt modelId="{058BEFF5-3560-46E8-B501-BABB186F061F}" type="sibTrans" cxnId="{C6D01A09-00FF-4714-BB78-AB2E8AC55506}">
      <dgm:prSet/>
      <dgm:spPr/>
      <dgm:t>
        <a:bodyPr/>
        <a:lstStyle/>
        <a:p>
          <a:endParaRPr lang="de-AT"/>
        </a:p>
      </dgm:t>
    </dgm:pt>
    <dgm:pt modelId="{63CA75EA-D31D-48AB-A417-4CCA2D75F5D5}">
      <dgm:prSet phldrT="[Text]"/>
      <dgm:spPr/>
      <dgm:t>
        <a:bodyPr/>
        <a:lstStyle/>
        <a:p>
          <a:r>
            <a:rPr lang="de-AT" dirty="0"/>
            <a:t>Bolts</a:t>
          </a:r>
        </a:p>
      </dgm:t>
    </dgm:pt>
    <dgm:pt modelId="{ACE8A89A-BDD5-4B66-95E6-8A73CC0A1779}" type="parTrans" cxnId="{F79EDFEE-C203-4DBE-B63C-D52FEB70934E}">
      <dgm:prSet/>
      <dgm:spPr/>
      <dgm:t>
        <a:bodyPr/>
        <a:lstStyle/>
        <a:p>
          <a:endParaRPr lang="de-AT"/>
        </a:p>
      </dgm:t>
    </dgm:pt>
    <dgm:pt modelId="{4123286E-3653-401D-8BE0-520DA9DAA0A7}" type="sibTrans" cxnId="{F79EDFEE-C203-4DBE-B63C-D52FEB70934E}">
      <dgm:prSet/>
      <dgm:spPr/>
      <dgm:t>
        <a:bodyPr/>
        <a:lstStyle/>
        <a:p>
          <a:endParaRPr lang="de-AT"/>
        </a:p>
      </dgm:t>
    </dgm:pt>
    <dgm:pt modelId="{178FA50F-7CD5-4685-8D31-9950DC4FCF8B}">
      <dgm:prSet phldrT="[Text]"/>
      <dgm:spPr>
        <a:solidFill>
          <a:schemeClr val="bg1"/>
        </a:solidFill>
        <a:ln w="19050">
          <a:solidFill>
            <a:srgbClr val="C00000"/>
          </a:solidFill>
        </a:ln>
      </dgm:spPr>
      <dgm:t>
        <a:bodyPr/>
        <a:lstStyle/>
        <a:p>
          <a:r>
            <a:rPr lang="de-AT" dirty="0" err="1"/>
            <a:t>Redis</a:t>
          </a:r>
          <a:endParaRPr lang="de-AT" dirty="0"/>
        </a:p>
      </dgm:t>
    </dgm:pt>
    <dgm:pt modelId="{25097447-ED8C-41FD-8A4A-5BDFCEB6371D}" type="parTrans" cxnId="{22C57F10-0F96-4ECD-B6F8-1119EEBBA3FF}">
      <dgm:prSet/>
      <dgm:spPr/>
      <dgm:t>
        <a:bodyPr/>
        <a:lstStyle/>
        <a:p>
          <a:endParaRPr lang="de-AT"/>
        </a:p>
      </dgm:t>
    </dgm:pt>
    <dgm:pt modelId="{B2C801DC-B19D-435C-B6F6-4AA548C4AD25}" type="sibTrans" cxnId="{22C57F10-0F96-4ECD-B6F8-1119EEBBA3FF}">
      <dgm:prSet/>
      <dgm:spPr/>
      <dgm:t>
        <a:bodyPr/>
        <a:lstStyle/>
        <a:p>
          <a:endParaRPr lang="de-AT"/>
        </a:p>
      </dgm:t>
    </dgm:pt>
    <dgm:pt modelId="{5A0DC8F6-6E4B-45F1-90D4-C0A112F7F054}">
      <dgm:prSet phldrT="[Text]"/>
      <dgm:spPr>
        <a:solidFill>
          <a:schemeClr val="bg1"/>
        </a:solidFill>
        <a:ln w="19050">
          <a:solidFill>
            <a:schemeClr val="tx1"/>
          </a:solidFill>
          <a:prstDash val="dash"/>
        </a:ln>
      </dgm:spPr>
      <dgm:t>
        <a:bodyPr/>
        <a:lstStyle/>
        <a:p>
          <a:r>
            <a:rPr lang="de-AT" dirty="0">
              <a:solidFill>
                <a:sysClr val="windowText" lastClr="000000"/>
              </a:solidFill>
            </a:rPr>
            <a:t>Dashboard</a:t>
          </a:r>
        </a:p>
      </dgm:t>
    </dgm:pt>
    <dgm:pt modelId="{C43FF438-F4A4-4440-A187-DD8D2E2D8DE7}" type="parTrans" cxnId="{E96CFC14-3991-47C2-A5CB-85DAB5FD1DA7}">
      <dgm:prSet/>
      <dgm:spPr/>
      <dgm:t>
        <a:bodyPr/>
        <a:lstStyle/>
        <a:p>
          <a:endParaRPr lang="de-AT"/>
        </a:p>
      </dgm:t>
    </dgm:pt>
    <dgm:pt modelId="{EA9B5127-5FBF-45B4-9C04-47388E9FA129}" type="sibTrans" cxnId="{E96CFC14-3991-47C2-A5CB-85DAB5FD1DA7}">
      <dgm:prSet/>
      <dgm:spPr/>
      <dgm:t>
        <a:bodyPr/>
        <a:lstStyle/>
        <a:p>
          <a:endParaRPr lang="de-AT"/>
        </a:p>
      </dgm:t>
    </dgm:pt>
    <dgm:pt modelId="{C94E7B47-954C-4973-8753-1E515EF55203}" type="pres">
      <dgm:prSet presAssocID="{B683E909-E6F6-4D0B-A332-9136F9755883}" presName="Name0" presStyleCnt="0">
        <dgm:presLayoutVars>
          <dgm:dir/>
          <dgm:animLvl val="lvl"/>
          <dgm:resizeHandles val="exact"/>
        </dgm:presLayoutVars>
      </dgm:prSet>
      <dgm:spPr/>
    </dgm:pt>
    <dgm:pt modelId="{32642794-E4BF-4D03-B8FB-FA2429B0D646}" type="pres">
      <dgm:prSet presAssocID="{71DB6B09-E4D0-4C0E-A77B-2F57A0B5AAB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E7C2E3D-29E0-434C-A189-B5A6C1FCA542}" type="pres">
      <dgm:prSet presAssocID="{0510AAF7-0552-4CF9-A960-0E204046ACE1}" presName="parTxOnlySpace" presStyleCnt="0"/>
      <dgm:spPr/>
    </dgm:pt>
    <dgm:pt modelId="{346F2D33-32B8-4D03-BE71-D7E08B4FE411}" type="pres">
      <dgm:prSet presAssocID="{DC8C52AE-69D5-4462-BF82-15F8A4C6A7D5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81250B0-0275-4A34-9ADF-011B7A0E8FC8}" type="pres">
      <dgm:prSet presAssocID="{72893D03-DC6C-418A-827D-665A89C3854A}" presName="parTxOnlySpace" presStyleCnt="0"/>
      <dgm:spPr/>
    </dgm:pt>
    <dgm:pt modelId="{3635CC80-9D77-4EB2-B70B-F30429B0EEDF}" type="pres">
      <dgm:prSet presAssocID="{32B9522B-E752-4EEC-95BC-2509D02D4EB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2E88F9B-F757-4DBD-8838-3C3279CD8790}" type="pres">
      <dgm:prSet presAssocID="{058BEFF5-3560-46E8-B501-BABB186F061F}" presName="parTxOnlySpace" presStyleCnt="0"/>
      <dgm:spPr/>
    </dgm:pt>
    <dgm:pt modelId="{E47E7E05-3B71-4873-982A-4472877DBECB}" type="pres">
      <dgm:prSet presAssocID="{63CA75EA-D31D-48AB-A417-4CCA2D75F5D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9DCB215-65C7-4035-8FD6-72DC5065C881}" type="pres">
      <dgm:prSet presAssocID="{4123286E-3653-401D-8BE0-520DA9DAA0A7}" presName="parTxOnlySpace" presStyleCnt="0"/>
      <dgm:spPr/>
    </dgm:pt>
    <dgm:pt modelId="{5AAE441D-DFD8-461C-B54E-F52ED5952790}" type="pres">
      <dgm:prSet presAssocID="{178FA50F-7CD5-4685-8D31-9950DC4FCF8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8CC5322-4A05-4719-8C99-E01F308D366B}" type="pres">
      <dgm:prSet presAssocID="{B2C801DC-B19D-435C-B6F6-4AA548C4AD25}" presName="parTxOnlySpace" presStyleCnt="0"/>
      <dgm:spPr/>
    </dgm:pt>
    <dgm:pt modelId="{B2EB55F4-B6C9-437A-BAC3-2D9B8A00BD9A}" type="pres">
      <dgm:prSet presAssocID="{5A0DC8F6-6E4B-45F1-90D4-C0A112F7F054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BEDC903-9681-4DC9-A62C-AC37D826A651}" type="presOf" srcId="{71DB6B09-E4D0-4C0E-A77B-2F57A0B5AABD}" destId="{32642794-E4BF-4D03-B8FB-FA2429B0D646}" srcOrd="0" destOrd="0" presId="urn:microsoft.com/office/officeart/2005/8/layout/chevron1"/>
    <dgm:cxn modelId="{C6D01A09-00FF-4714-BB78-AB2E8AC55506}" srcId="{B683E909-E6F6-4D0B-A332-9136F9755883}" destId="{32B9522B-E752-4EEC-95BC-2509D02D4EB5}" srcOrd="2" destOrd="0" parTransId="{E50EAC91-03CF-4B15-8139-7AB43B8BE367}" sibTransId="{058BEFF5-3560-46E8-B501-BABB186F061F}"/>
    <dgm:cxn modelId="{22C57F10-0F96-4ECD-B6F8-1119EEBBA3FF}" srcId="{B683E909-E6F6-4D0B-A332-9136F9755883}" destId="{178FA50F-7CD5-4685-8D31-9950DC4FCF8B}" srcOrd="4" destOrd="0" parTransId="{25097447-ED8C-41FD-8A4A-5BDFCEB6371D}" sibTransId="{B2C801DC-B19D-435C-B6F6-4AA548C4AD25}"/>
    <dgm:cxn modelId="{E96CFC14-3991-47C2-A5CB-85DAB5FD1DA7}" srcId="{B683E909-E6F6-4D0B-A332-9136F9755883}" destId="{5A0DC8F6-6E4B-45F1-90D4-C0A112F7F054}" srcOrd="5" destOrd="0" parTransId="{C43FF438-F4A4-4440-A187-DD8D2E2D8DE7}" sibTransId="{EA9B5127-5FBF-45B4-9C04-47388E9FA129}"/>
    <dgm:cxn modelId="{4BFCDF1E-5366-4F92-948D-7C0A82D18AFC}" type="presOf" srcId="{5A0DC8F6-6E4B-45F1-90D4-C0A112F7F054}" destId="{B2EB55F4-B6C9-437A-BAC3-2D9B8A00BD9A}" srcOrd="0" destOrd="0" presId="urn:microsoft.com/office/officeart/2005/8/layout/chevron1"/>
    <dgm:cxn modelId="{59628A4F-D6A1-4499-941C-CE8AF5C0CD33}" srcId="{B683E909-E6F6-4D0B-A332-9136F9755883}" destId="{DC8C52AE-69D5-4462-BF82-15F8A4C6A7D5}" srcOrd="1" destOrd="0" parTransId="{5A004C40-E4B4-4076-A03A-B785590E15ED}" sibTransId="{72893D03-DC6C-418A-827D-665A89C3854A}"/>
    <dgm:cxn modelId="{43D61674-9AE9-4B5E-8397-AC01A5119F9B}" srcId="{B683E909-E6F6-4D0B-A332-9136F9755883}" destId="{71DB6B09-E4D0-4C0E-A77B-2F57A0B5AABD}" srcOrd="0" destOrd="0" parTransId="{DE2E0F52-B363-4CE1-B5F6-DA4D4F4B7A85}" sibTransId="{0510AAF7-0552-4CF9-A960-0E204046ACE1}"/>
    <dgm:cxn modelId="{451A70A8-003C-41F4-A91E-290034C8BB89}" type="presOf" srcId="{178FA50F-7CD5-4685-8D31-9950DC4FCF8B}" destId="{5AAE441D-DFD8-461C-B54E-F52ED5952790}" srcOrd="0" destOrd="0" presId="urn:microsoft.com/office/officeart/2005/8/layout/chevron1"/>
    <dgm:cxn modelId="{B799F4CC-0E15-4EBD-B6D2-E4926DA3E10E}" type="presOf" srcId="{63CA75EA-D31D-48AB-A417-4CCA2D75F5D5}" destId="{E47E7E05-3B71-4873-982A-4472877DBECB}" srcOrd="0" destOrd="0" presId="urn:microsoft.com/office/officeart/2005/8/layout/chevron1"/>
    <dgm:cxn modelId="{164C6BE6-EB56-4FC8-9E75-033C584E7E1F}" type="presOf" srcId="{B683E909-E6F6-4D0B-A332-9136F9755883}" destId="{C94E7B47-954C-4973-8753-1E515EF55203}" srcOrd="0" destOrd="0" presId="urn:microsoft.com/office/officeart/2005/8/layout/chevron1"/>
    <dgm:cxn modelId="{290FB1ED-10DC-4447-8647-B027F016022A}" type="presOf" srcId="{32B9522B-E752-4EEC-95BC-2509D02D4EB5}" destId="{3635CC80-9D77-4EB2-B70B-F30429B0EEDF}" srcOrd="0" destOrd="0" presId="urn:microsoft.com/office/officeart/2005/8/layout/chevron1"/>
    <dgm:cxn modelId="{F79EDFEE-C203-4DBE-B63C-D52FEB70934E}" srcId="{B683E909-E6F6-4D0B-A332-9136F9755883}" destId="{63CA75EA-D31D-48AB-A417-4CCA2D75F5D5}" srcOrd="3" destOrd="0" parTransId="{ACE8A89A-BDD5-4B66-95E6-8A73CC0A1779}" sibTransId="{4123286E-3653-401D-8BE0-520DA9DAA0A7}"/>
    <dgm:cxn modelId="{109A16F5-6307-4ED3-9C6F-CA72AEA652B3}" type="presOf" srcId="{DC8C52AE-69D5-4462-BF82-15F8A4C6A7D5}" destId="{346F2D33-32B8-4D03-BE71-D7E08B4FE411}" srcOrd="0" destOrd="0" presId="urn:microsoft.com/office/officeart/2005/8/layout/chevron1"/>
    <dgm:cxn modelId="{DAC64F61-E7F6-4336-B0A9-633677C42ADA}" type="presParOf" srcId="{C94E7B47-954C-4973-8753-1E515EF55203}" destId="{32642794-E4BF-4D03-B8FB-FA2429B0D646}" srcOrd="0" destOrd="0" presId="urn:microsoft.com/office/officeart/2005/8/layout/chevron1"/>
    <dgm:cxn modelId="{BD84E60E-A526-4865-AE99-1160D0994135}" type="presParOf" srcId="{C94E7B47-954C-4973-8753-1E515EF55203}" destId="{4E7C2E3D-29E0-434C-A189-B5A6C1FCA542}" srcOrd="1" destOrd="0" presId="urn:microsoft.com/office/officeart/2005/8/layout/chevron1"/>
    <dgm:cxn modelId="{234AEA48-4173-47D6-BBE3-AB6B1F098633}" type="presParOf" srcId="{C94E7B47-954C-4973-8753-1E515EF55203}" destId="{346F2D33-32B8-4D03-BE71-D7E08B4FE411}" srcOrd="2" destOrd="0" presId="urn:microsoft.com/office/officeart/2005/8/layout/chevron1"/>
    <dgm:cxn modelId="{C29AF62E-0E94-4DBE-8271-8147CC902EB4}" type="presParOf" srcId="{C94E7B47-954C-4973-8753-1E515EF55203}" destId="{081250B0-0275-4A34-9ADF-011B7A0E8FC8}" srcOrd="3" destOrd="0" presId="urn:microsoft.com/office/officeart/2005/8/layout/chevron1"/>
    <dgm:cxn modelId="{0BD14045-CBEE-411F-B808-162E0EDC7330}" type="presParOf" srcId="{C94E7B47-954C-4973-8753-1E515EF55203}" destId="{3635CC80-9D77-4EB2-B70B-F30429B0EEDF}" srcOrd="4" destOrd="0" presId="urn:microsoft.com/office/officeart/2005/8/layout/chevron1"/>
    <dgm:cxn modelId="{D16A87AD-7A85-48CE-914E-E8058B09B8ED}" type="presParOf" srcId="{C94E7B47-954C-4973-8753-1E515EF55203}" destId="{82E88F9B-F757-4DBD-8838-3C3279CD8790}" srcOrd="5" destOrd="0" presId="urn:microsoft.com/office/officeart/2005/8/layout/chevron1"/>
    <dgm:cxn modelId="{AED0B38A-2B3F-4923-9BEF-AE919A11A8EA}" type="presParOf" srcId="{C94E7B47-954C-4973-8753-1E515EF55203}" destId="{E47E7E05-3B71-4873-982A-4472877DBECB}" srcOrd="6" destOrd="0" presId="urn:microsoft.com/office/officeart/2005/8/layout/chevron1"/>
    <dgm:cxn modelId="{B0466A9E-291B-4493-B11C-9CE8A0DABCD9}" type="presParOf" srcId="{C94E7B47-954C-4973-8753-1E515EF55203}" destId="{49DCB215-65C7-4035-8FD6-72DC5065C881}" srcOrd="7" destOrd="0" presId="urn:microsoft.com/office/officeart/2005/8/layout/chevron1"/>
    <dgm:cxn modelId="{FFF237A2-A66B-4BC9-A838-5E744260C0DD}" type="presParOf" srcId="{C94E7B47-954C-4973-8753-1E515EF55203}" destId="{5AAE441D-DFD8-461C-B54E-F52ED5952790}" srcOrd="8" destOrd="0" presId="urn:microsoft.com/office/officeart/2005/8/layout/chevron1"/>
    <dgm:cxn modelId="{F77756B9-69C2-4858-A4AA-B785151609CC}" type="presParOf" srcId="{C94E7B47-954C-4973-8753-1E515EF55203}" destId="{38CC5322-4A05-4719-8C99-E01F308D366B}" srcOrd="9" destOrd="0" presId="urn:microsoft.com/office/officeart/2005/8/layout/chevron1"/>
    <dgm:cxn modelId="{08FD3F27-617A-4774-BE87-85568051C399}" type="presParOf" srcId="{C94E7B47-954C-4973-8753-1E515EF55203}" destId="{B2EB55F4-B6C9-437A-BAC3-2D9B8A00BD9A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42794-E4BF-4D03-B8FB-FA2429B0D646}">
      <dsp:nvSpPr>
        <dsp:cNvPr id="0" name=""/>
        <dsp:cNvSpPr/>
      </dsp:nvSpPr>
      <dsp:spPr>
        <a:xfrm>
          <a:off x="5134" y="2327321"/>
          <a:ext cx="1910060" cy="76402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Producer</a:t>
          </a:r>
        </a:p>
      </dsp:txBody>
      <dsp:txXfrm>
        <a:off x="387146" y="2327321"/>
        <a:ext cx="1146036" cy="764024"/>
      </dsp:txXfrm>
    </dsp:sp>
    <dsp:sp modelId="{346F2D33-32B8-4D03-BE71-D7E08B4FE411}">
      <dsp:nvSpPr>
        <dsp:cNvPr id="0" name=""/>
        <dsp:cNvSpPr/>
      </dsp:nvSpPr>
      <dsp:spPr>
        <a:xfrm>
          <a:off x="1724188" y="2327321"/>
          <a:ext cx="1910060" cy="764024"/>
        </a:xfrm>
        <a:prstGeom prst="chevron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Kafka</a:t>
          </a:r>
        </a:p>
      </dsp:txBody>
      <dsp:txXfrm>
        <a:off x="2106200" y="2327321"/>
        <a:ext cx="1146036" cy="764024"/>
      </dsp:txXfrm>
    </dsp:sp>
    <dsp:sp modelId="{3635CC80-9D77-4EB2-B70B-F30429B0EEDF}">
      <dsp:nvSpPr>
        <dsp:cNvPr id="0" name=""/>
        <dsp:cNvSpPr/>
      </dsp:nvSpPr>
      <dsp:spPr>
        <a:xfrm>
          <a:off x="3443242" y="2327321"/>
          <a:ext cx="1910060" cy="764024"/>
        </a:xfrm>
        <a:prstGeom prst="chevron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 err="1"/>
            <a:t>Spout</a:t>
          </a:r>
          <a:endParaRPr lang="de-AT" sz="1700" kern="1200" dirty="0"/>
        </a:p>
      </dsp:txBody>
      <dsp:txXfrm>
        <a:off x="3825254" y="2327321"/>
        <a:ext cx="1146036" cy="764024"/>
      </dsp:txXfrm>
    </dsp:sp>
    <dsp:sp modelId="{E47E7E05-3B71-4873-982A-4472877DBECB}">
      <dsp:nvSpPr>
        <dsp:cNvPr id="0" name=""/>
        <dsp:cNvSpPr/>
      </dsp:nvSpPr>
      <dsp:spPr>
        <a:xfrm>
          <a:off x="5162296" y="2327321"/>
          <a:ext cx="1910060" cy="764024"/>
        </a:xfrm>
        <a:prstGeom prst="chevr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/>
            <a:t>Bolts</a:t>
          </a:r>
        </a:p>
      </dsp:txBody>
      <dsp:txXfrm>
        <a:off x="5544308" y="2327321"/>
        <a:ext cx="1146036" cy="764024"/>
      </dsp:txXfrm>
    </dsp:sp>
    <dsp:sp modelId="{5AAE441D-DFD8-461C-B54E-F52ED5952790}">
      <dsp:nvSpPr>
        <dsp:cNvPr id="0" name=""/>
        <dsp:cNvSpPr/>
      </dsp:nvSpPr>
      <dsp:spPr>
        <a:xfrm>
          <a:off x="6881351" y="2327321"/>
          <a:ext cx="1910060" cy="764024"/>
        </a:xfrm>
        <a:prstGeom prst="chevron">
          <a:avLst/>
        </a:prstGeom>
        <a:solidFill>
          <a:schemeClr val="bg1"/>
        </a:solidFill>
        <a:ln w="1905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 err="1"/>
            <a:t>Redis</a:t>
          </a:r>
          <a:endParaRPr lang="de-AT" sz="1700" kern="1200" dirty="0"/>
        </a:p>
      </dsp:txBody>
      <dsp:txXfrm>
        <a:off x="7263363" y="2327321"/>
        <a:ext cx="1146036" cy="764024"/>
      </dsp:txXfrm>
    </dsp:sp>
    <dsp:sp modelId="{B2EB55F4-B6C9-437A-BAC3-2D9B8A00BD9A}">
      <dsp:nvSpPr>
        <dsp:cNvPr id="0" name=""/>
        <dsp:cNvSpPr/>
      </dsp:nvSpPr>
      <dsp:spPr>
        <a:xfrm>
          <a:off x="8600405" y="2327321"/>
          <a:ext cx="1910060" cy="764024"/>
        </a:xfrm>
        <a:prstGeom prst="chevron">
          <a:avLst/>
        </a:prstGeom>
        <a:solidFill>
          <a:schemeClr val="bg1"/>
        </a:solidFill>
        <a:ln w="19050" cap="flat" cmpd="sng" algn="ctr">
          <a:solidFill>
            <a:schemeClr val="tx1"/>
          </a:solidFill>
          <a:prstDash val="dash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1700" kern="1200" dirty="0">
              <a:solidFill>
                <a:sysClr val="windowText" lastClr="000000"/>
              </a:solidFill>
            </a:rPr>
            <a:t>Dashboard</a:t>
          </a:r>
        </a:p>
      </dsp:txBody>
      <dsp:txXfrm>
        <a:off x="8982417" y="2327321"/>
        <a:ext cx="1146036" cy="764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BE6B39-A503-4F12-B82D-73C2E66EF594}" type="datetime1">
              <a:rPr lang="de-DE" smtClean="0"/>
              <a:t>16.01.2023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D5A72-39BD-435D-AC92-8B45D0113318}" type="datetime1">
              <a:rPr lang="de-DE" smtClean="0"/>
              <a:pPr/>
              <a:t>16.01.2023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4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0" baseline="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 dirty="0"/>
              <a:t>Formatvorlage des Untertitelmasters durch Klicken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Inhaltsplatzhalt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endParaRPr lang="de-DE" noProof="0"/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8E3E27B1-597B-4FC6-B49F-CDF37F857CE0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8513484-6821-45F8-B109-2EBFFA5121FD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el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5" name="Textplatzhalt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7" name="Textplatzhalt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9" name="Textplatzhalt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1200"/>
            </a:lvl1pPr>
          </a:lstStyle>
          <a:p>
            <a:fld id="{44C14050-BE23-4340-A0D1-F7C9A199DFE1}" type="datetime1">
              <a:rPr lang="en-US" smtClean="0"/>
              <a:pPr/>
              <a:t>1/16/2023</a:t>
            </a:fld>
            <a:endParaRPr lang="de-DE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1200"/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de-DE" noProof="0"/>
              <a:t>Diagramm durch Klicken auf das Symbol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542318E0-10B2-496B-9005-7505FF9B237C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 noProof="0"/>
              <a:t>Jahr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MM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umsplatzhalt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6EF790C0-3E7E-40E9-8E8A-1F9934936F15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37" name="Fußzeilenplatzhalt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38" name="Foliennummernplatzhalt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36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200"/>
            </a:lvl1pPr>
          </a:lstStyle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200"/>
            </a:lvl1pPr>
          </a:lstStyle>
          <a:p>
            <a:r>
              <a:rPr lang="de-DE" dirty="0"/>
              <a:t>Stream Processing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1622B47-2A18-7DB8-C900-80F2278B37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181011"/>
            <a:ext cx="10515600" cy="36766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4 Person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3026DB61-D25C-426C-8257-AC9883F8E1E1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folie 8 Person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8" name="Bildplatzhalt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Klicken Sie, um ein Bild hinzuzufügen.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5" name="Bildplatzhalt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Textplatzhalt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2" name="Textplatzhalt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6" name="Bildplatzhalt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9" name="Textplatzhalt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3" name="Textplatzhalt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7" name="Bildplatzhalt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de-DE" noProof="0"/>
              <a:t>Klicken Sie, um ein Bild hinzuzufügen.</a:t>
            </a:r>
          </a:p>
        </p:txBody>
      </p:sp>
      <p:sp>
        <p:nvSpPr>
          <p:cNvPr id="60" name="Textplatzhalt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4" name="Textplatzhalt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8" name="Bildplatzhalt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61" name="Textplatzhalt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5" name="Textplatzhalt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4155B78E-FB2F-48DC-9F84-5EE31172BB76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4" name="Inhaltsplatzhalt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ZUM BEARBEITEN KLICKEN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Inhaltsplatzhalt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6" name="Inhaltsplatzhalt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e-DE" noProof="0"/>
              <a:t>Klicken, um Inhalt hinzuzufügen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#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52DEFFD7-484B-4EA4-A838-08304B07284B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umsplatzhalt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DCB0151E-3BE8-4509-99B2-66C6030245F0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22" name="Fußzeilenplatzhalt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24" name="Foliennummernplatzhalt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gesordnu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64FF5843-399C-4D74-92CE-8A9CF5A0C099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chlussbemerku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857C79EC-C41C-490B-8AFC-0FD779388CCC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eitach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 DURCH KLICKEN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0" baseline="0"/>
            </a:lvl1pPr>
          </a:lstStyle>
          <a:p>
            <a:pPr lvl="0" rtl="0"/>
            <a:r>
              <a:rPr lang="de-DE" noProof="0"/>
              <a:t>MASTERTEXTFORMAT DURCH KLICKEN BEARBEITEN</a:t>
            </a:r>
          </a:p>
        </p:txBody>
      </p:sp>
      <p:sp>
        <p:nvSpPr>
          <p:cNvPr id="34" name="Textplatzhalt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5" name="Textplatzhalt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37" name="Textplatzhalt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D1A8A342-110E-4C89-96CA-C4F742466A29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de-DE" noProof="0"/>
              <a:t>Stream Processing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32" name="Textplatzhalt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34" name="Textplatzhalt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UNTERTITEL DURCH KLICKEN HINZUFÜGEN</a:t>
            </a:r>
          </a:p>
        </p:txBody>
      </p:sp>
      <p:sp>
        <p:nvSpPr>
          <p:cNvPr id="13" name="Textplatzhalt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fld id="{8FCEF805-9093-4D66-A405-C355D43513F7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 dirty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896A8233-D268-446B-8732-4371063804FA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inführ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5D011D45-A5C6-40A5-B40B-4BD2BA2696D8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2" name="Textplatzhalt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4" name="Textplatzhalt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6" name="Textplatzhalt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1200"/>
            </a:lvl1pPr>
          </a:lstStyle>
          <a:p>
            <a:fld id="{7C2980F9-3FC3-4EBF-8F1E-EC2F3F427425}" type="datetime1">
              <a:rPr lang="en-US" smtClean="0"/>
              <a:pPr/>
              <a:t>1/16/2023</a:t>
            </a:fld>
            <a:endParaRPr lang="de-DE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1200"/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19" name="Foliennummernplatzhalt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1200"/>
            </a:lvl1pPr>
          </a:lstStyle>
          <a:p>
            <a:fld id="{B5CEABB6-07DC-46E8-9B57-56EC44A396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MASTERTEXT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 DURCH KLICKEN BEARBEITEN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A912D197-655C-476C-855F-4F1CE2AD5F33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9609-5CFD-4E04-B16E-942F38FC024B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laticon.com/de/kostenlose-icons/taxi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0335" y="4434840"/>
            <a:ext cx="5916890" cy="1122202"/>
          </a:xfrm>
        </p:spPr>
        <p:txBody>
          <a:bodyPr rtlCol="0"/>
          <a:lstStyle/>
          <a:p>
            <a:pPr rtl="0"/>
            <a:r>
              <a:rPr lang="de-DE" sz="4000" dirty="0"/>
              <a:t>Stream Processing</a:t>
            </a:r>
            <a:br>
              <a:rPr lang="de-DE" sz="4000" dirty="0"/>
            </a:b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spatially-distributed</a:t>
            </a:r>
            <a:r>
              <a:rPr lang="de-DE" sz="2400" dirty="0"/>
              <a:t> IoT Systems</a:t>
            </a:r>
            <a:endParaRPr lang="de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0335" y="5586890"/>
            <a:ext cx="5647476" cy="396660"/>
          </a:xfrm>
        </p:spPr>
        <p:txBody>
          <a:bodyPr rtlCol="0">
            <a:normAutofit/>
          </a:bodyPr>
          <a:lstStyle/>
          <a:p>
            <a:pPr rtl="0"/>
            <a:r>
              <a:rPr lang="de-DE" sz="1800" dirty="0"/>
              <a:t>Mategka, Cristino, Ginter, Glaser, Pisco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B100D-D523-9130-9088-84656FAC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So, </a:t>
            </a:r>
            <a:r>
              <a:rPr lang="de-AT" dirty="0" err="1"/>
              <a:t>what‘s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task</a:t>
            </a:r>
            <a:r>
              <a:rPr lang="de-AT" dirty="0"/>
              <a:t>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E3F16-4565-08C6-C8F8-360B2136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FA3FE2-3773-4F63-982F-0D90C6A3330B}" type="datetime1">
              <a:rPr lang="en-US" noProof="0" smtClean="0"/>
              <a:t>1/16/2023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619E3-DED4-86EB-E963-A796D8E4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D8AC41-F4A7-7B1F-635B-C2798E201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2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DC80133-1490-4AD7-7BAB-D876D51C0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14" y="2650176"/>
            <a:ext cx="1980000" cy="1980000"/>
          </a:xfrm>
          <a:prstGeom prst="rect">
            <a:avLst/>
          </a:prstGeom>
        </p:spPr>
      </p:pic>
      <p:sp>
        <p:nvSpPr>
          <p:cNvPr id="13" name="Würfel 12">
            <a:extLst>
              <a:ext uri="{FF2B5EF4-FFF2-40B4-BE49-F238E27FC236}">
                <a16:creationId xmlns:a16="http://schemas.microsoft.com/office/drawing/2014/main" id="{CEF5A3D6-9EF2-55B9-F673-9D4140D45C5B}"/>
              </a:ext>
            </a:extLst>
          </p:cNvPr>
          <p:cNvSpPr/>
          <p:nvPr/>
        </p:nvSpPr>
        <p:spPr>
          <a:xfrm>
            <a:off x="3733225" y="2560176"/>
            <a:ext cx="2160000" cy="21600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25A98F-72F8-394D-B0DA-235467F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8" t="16599" r="27601" b="26667"/>
          <a:stretch/>
        </p:blipFill>
        <p:spPr>
          <a:xfrm>
            <a:off x="8011163" y="1570023"/>
            <a:ext cx="3240000" cy="238706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65F00D-DA06-B8FB-F25A-0C7F9EC35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4" t="73333" r="74049" b="10612"/>
          <a:stretch/>
        </p:blipFill>
        <p:spPr>
          <a:xfrm>
            <a:off x="8713236" y="4122981"/>
            <a:ext cx="2537927" cy="110101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FA24E9-A89A-8461-F778-F9C6475A4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2" t="73878" r="52181" b="11821"/>
          <a:stretch/>
        </p:blipFill>
        <p:spPr>
          <a:xfrm>
            <a:off x="6943474" y="4906241"/>
            <a:ext cx="1567543" cy="980803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D323C7-929C-589B-64AE-5DE617DA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99" t="73878" r="20498" b="17182"/>
          <a:stretch/>
        </p:blipFill>
        <p:spPr>
          <a:xfrm>
            <a:off x="6507991" y="4122981"/>
            <a:ext cx="1800808" cy="61314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6C03DE5-25EA-4BC1-73D1-2B61949AA755}"/>
              </a:ext>
            </a:extLst>
          </p:cNvPr>
          <p:cNvSpPr txBox="1"/>
          <p:nvPr/>
        </p:nvSpPr>
        <p:spPr>
          <a:xfrm>
            <a:off x="3733225" y="3272619"/>
            <a:ext cx="1629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72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37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23281 -0.0055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C92E1-E874-98FD-10FF-B24B1116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Stream Processing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824CFA-FF58-F6D1-C0FC-EAF5722B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629D52C-B5D6-DF91-7675-3906E133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 Processing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3FE2B1-D45E-EF65-A40A-CA9DB76C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A6EDFB-D9D0-505C-9463-309403DE16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AT" dirty="0"/>
              <a:t>Real-time </a:t>
            </a:r>
            <a:r>
              <a:rPr lang="de-AT" dirty="0" err="1"/>
              <a:t>processing</a:t>
            </a:r>
            <a:endParaRPr lang="de-AT" dirty="0"/>
          </a:p>
          <a:p>
            <a:pPr lvl="1">
              <a:lnSpc>
                <a:spcPct val="150000"/>
              </a:lnSpc>
            </a:pPr>
            <a:r>
              <a:rPr lang="de-AT" dirty="0" err="1"/>
              <a:t>Continuous</a:t>
            </a:r>
            <a:r>
              <a:rPr lang="de-AT" dirty="0"/>
              <a:t> </a:t>
            </a:r>
            <a:r>
              <a:rPr lang="de-AT" dirty="0" err="1"/>
              <a:t>aggregation</a:t>
            </a:r>
            <a:endParaRPr lang="de-AT" dirty="0"/>
          </a:p>
          <a:p>
            <a:pPr lvl="1">
              <a:lnSpc>
                <a:spcPct val="150000"/>
              </a:lnSpc>
            </a:pPr>
            <a:r>
              <a:rPr lang="de-AT" dirty="0" err="1"/>
              <a:t>Results</a:t>
            </a:r>
            <a:r>
              <a:rPr lang="de-AT" dirty="0"/>
              <a:t> </a:t>
            </a:r>
            <a:r>
              <a:rPr lang="de-AT" dirty="0" err="1"/>
              <a:t>immediately</a:t>
            </a:r>
            <a:r>
              <a:rPr lang="de-AT" dirty="0"/>
              <a:t> </a:t>
            </a:r>
            <a:r>
              <a:rPr lang="de-AT" dirty="0" err="1"/>
              <a:t>available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 err="1"/>
              <a:t>highly</a:t>
            </a:r>
            <a:r>
              <a:rPr lang="de-AT" dirty="0"/>
              <a:t> </a:t>
            </a:r>
            <a:r>
              <a:rPr lang="de-AT" dirty="0" err="1"/>
              <a:t>scalable</a:t>
            </a:r>
            <a:endParaRPr lang="de-AT" dirty="0"/>
          </a:p>
          <a:p>
            <a:pPr>
              <a:lnSpc>
                <a:spcPct val="150000"/>
              </a:lnSpc>
            </a:pPr>
            <a:r>
              <a:rPr lang="de-AT" dirty="0" err="1"/>
              <a:t>many</a:t>
            </a:r>
            <a:r>
              <a:rPr lang="de-AT" dirty="0"/>
              <a:t> </a:t>
            </a:r>
            <a:r>
              <a:rPr lang="de-AT" dirty="0" err="1"/>
              <a:t>integration</a:t>
            </a:r>
            <a:r>
              <a:rPr lang="de-AT" dirty="0"/>
              <a:t> </a:t>
            </a:r>
            <a:r>
              <a:rPr lang="de-AT" dirty="0" err="1"/>
              <a:t>options</a:t>
            </a:r>
            <a:endParaRPr lang="de-AT" dirty="0"/>
          </a:p>
          <a:p>
            <a:pPr>
              <a:lnSpc>
                <a:spcPct val="150000"/>
              </a:lnSpc>
            </a:pPr>
            <a:endParaRPr lang="de-AT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851465-CFC2-F227-2E70-5A33462B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800" y="4102963"/>
            <a:ext cx="2160000" cy="108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0BA074-2583-3007-61B9-52EF1FEB3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508" y="2385692"/>
            <a:ext cx="4324208" cy="144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63420E-E40E-2132-0BF0-AB6BB1D4F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198324"/>
            <a:ext cx="2880000" cy="9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B6699FE-9DAD-1040-6DEB-3C30EE414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212165"/>
              </p:ext>
            </p:extLst>
          </p:nvPr>
        </p:nvGraphicFramePr>
        <p:xfrm>
          <a:off x="838200" y="719666"/>
          <a:ext cx="1051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C7EB128-D406-09F6-C97D-C7DC8000D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Rough </a:t>
            </a:r>
            <a:r>
              <a:rPr lang="de-AT" dirty="0" err="1"/>
              <a:t>Topology</a:t>
            </a:r>
            <a:r>
              <a:rPr lang="de-AT" dirty="0"/>
              <a:t> Outline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0878E8-C4CE-190A-3EBD-5EF2244A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7825-9192-4E39-AC54-46729BFEF98F}" type="datetime1">
              <a:rPr lang="en-US" smtClean="0"/>
              <a:t>1/16/2023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296F21-C4BA-8182-E5A1-F530A6E9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Stream Processing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5F36A2-7FAE-8826-E030-B95F8F31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94CA7A-089D-DBBD-B19C-96AE38E3EB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1400" y="3158999"/>
            <a:ext cx="1080000" cy="5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5422EA3-5199-A3BE-B166-503F6BF872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3163663"/>
            <a:ext cx="1080000" cy="360555"/>
          </a:xfrm>
          <a:prstGeom prst="rect">
            <a:avLst/>
          </a:prstGeom>
        </p:spPr>
      </p:pic>
      <p:sp>
        <p:nvSpPr>
          <p:cNvPr id="10" name="Geschweifte Klammer rechts 9">
            <a:extLst>
              <a:ext uri="{FF2B5EF4-FFF2-40B4-BE49-F238E27FC236}">
                <a16:creationId xmlns:a16="http://schemas.microsoft.com/office/drawing/2014/main" id="{7AA3FA45-6466-8F95-46CA-47A7F528ECB7}"/>
              </a:ext>
            </a:extLst>
          </p:cNvPr>
          <p:cNvSpPr/>
          <p:nvPr/>
        </p:nvSpPr>
        <p:spPr>
          <a:xfrm rot="5400000">
            <a:off x="5729069" y="2518162"/>
            <a:ext cx="540000" cy="35280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88CDCE-4A2F-D5E7-8DD4-2484F4A74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7490" y="4770179"/>
            <a:ext cx="3243158" cy="108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94620B6-FCF4-25D2-1CF4-FE008CE86563}"/>
              </a:ext>
            </a:extLst>
          </p:cNvPr>
          <p:cNvSpPr txBox="1"/>
          <p:nvPr/>
        </p:nvSpPr>
        <p:spPr>
          <a:xfrm>
            <a:off x="8044922" y="3454692"/>
            <a:ext cx="129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dirty="0"/>
              <a:t>+ </a:t>
            </a:r>
            <a:r>
              <a:rPr lang="de-AT" sz="1400" dirty="0" err="1"/>
              <a:t>notifications</a:t>
            </a:r>
            <a:endParaRPr lang="de-AT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7E89F8-13CE-E179-F0E9-DF7977BF9A05}"/>
              </a:ext>
            </a:extLst>
          </p:cNvPr>
          <p:cNvSpPr txBox="1"/>
          <p:nvPr/>
        </p:nvSpPr>
        <p:spPr>
          <a:xfrm>
            <a:off x="9769151" y="3842885"/>
            <a:ext cx="125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dirty="0"/>
              <a:t>(Stage 2)</a:t>
            </a:r>
          </a:p>
        </p:txBody>
      </p:sp>
    </p:spTree>
    <p:extLst>
      <p:ext uri="{BB962C8B-B14F-4D97-AF65-F5344CB8AC3E}">
        <p14:creationId xmlns:p14="http://schemas.microsoft.com/office/powerpoint/2010/main" val="3029761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8990B8-9279-CB85-D945-18F49A4E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86036D-9664-2420-4425-03772B15B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9680" y="175490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Taxi Icon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43F0375-00BD-BFE5-586F-494AEBFC27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084331"/>
            <a:ext cx="5431971" cy="5579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de-DE" dirty="0"/>
              <a:t>Taxi Icons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Freepik</a:t>
            </a:r>
            <a:r>
              <a:rPr lang="de-DE" dirty="0"/>
              <a:t> - </a:t>
            </a:r>
            <a:r>
              <a:rPr lang="de-DE" dirty="0" err="1"/>
              <a:t>Flaticon</a:t>
            </a:r>
            <a:endParaRPr lang="de-AT" dirty="0">
              <a:hlinkClick r:id="rId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de-AT" dirty="0">
                <a:hlinkClick r:id="rId2"/>
              </a:rPr>
              <a:t>https://www.flaticon.com/de/kostenlose-icons/taxi</a:t>
            </a:r>
            <a:endParaRPr lang="de-AT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3D9F309-643C-ADEE-62EB-BD5D600BC5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8021" y="3695582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de-AT" dirty="0"/>
              <a:t>Apache Storm Logo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A389D1-A369-B933-4503-A3A50DC5A9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0169" y="4025007"/>
            <a:ext cx="5431971" cy="557950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By ™/®The Apache Software Foundation - </a:t>
            </a:r>
            <a:r>
              <a:rPr lang="en-US" dirty="0" err="1"/>
              <a:t>Vectorised</a:t>
            </a:r>
            <a:r>
              <a:rPr lang="en-US" dirty="0"/>
              <a:t> and modified by </a:t>
            </a:r>
            <a:r>
              <a:rPr lang="en-US" dirty="0" err="1"/>
              <a:t>Vulphere</a:t>
            </a:r>
            <a:r>
              <a:rPr lang="en-US" dirty="0"/>
              <a:t> from https://www.apache.org/logos/res/storm/storm.pdf, Apache License 2.0, https://commons.wikimedia.org/w/index.php?curid=103761369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ABC074-13D4-359C-6581-C4B4B268A29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/>
              <a:t>Redis</a:t>
            </a:r>
            <a:r>
              <a:rPr lang="de-AT" dirty="0"/>
              <a:t> Logo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C8E74F0-04B6-AFEE-D569-151E57B2034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By Carlos </a:t>
            </a:r>
            <a:r>
              <a:rPr lang="en-US" dirty="0" err="1"/>
              <a:t>Prioglio</a:t>
            </a:r>
            <a:r>
              <a:rPr lang="en-US" dirty="0"/>
              <a:t> created the logo for the copyright owner Salvatore Sanfilippo, lead developer of Redis. - http://redis.io/images/redis-logo.svg, Fair use, https://en.wikipedia.org/w/index.php?curid=40127986</a:t>
            </a:r>
            <a:endParaRPr lang="de-AT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96E55A9-D7E0-22FC-F415-75D85506B2B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fld id="{7C2980F9-3FC3-4EBF-8F1E-EC2F3F427425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1F3E26E-538B-39FA-AB5D-E8804F6CDB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8FF786D8-7699-7338-439C-69112682F6F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5</a:t>
            </a:fld>
            <a:endParaRPr lang="de-DE" noProof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3B71DCE5-37AA-8DE3-861F-2BAAA4836378}"/>
              </a:ext>
            </a:extLst>
          </p:cNvPr>
          <p:cNvSpPr txBox="1">
            <a:spLocks/>
          </p:cNvSpPr>
          <p:nvPr/>
        </p:nvSpPr>
        <p:spPr>
          <a:xfrm>
            <a:off x="5918021" y="2707393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AT" dirty="0"/>
              <a:t>Apache Kafka Logo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C2204A6-7064-820F-97DE-CEA2EAD6408E}"/>
              </a:ext>
            </a:extLst>
          </p:cNvPr>
          <p:cNvSpPr txBox="1">
            <a:spLocks/>
          </p:cNvSpPr>
          <p:nvPr/>
        </p:nvSpPr>
        <p:spPr>
          <a:xfrm>
            <a:off x="5920169" y="3036818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By Apache Software Foundation - </a:t>
            </a:r>
            <a:r>
              <a:rPr lang="en-US" dirty="0" err="1"/>
              <a:t>Vectorised</a:t>
            </a:r>
            <a:r>
              <a:rPr lang="en-US" dirty="0"/>
              <a:t> by </a:t>
            </a:r>
            <a:r>
              <a:rPr lang="en-US" dirty="0" err="1"/>
              <a:t>Vulphere</a:t>
            </a:r>
            <a:r>
              <a:rPr lang="en-US" dirty="0"/>
              <a:t> based from https://www.apache.org/logos/, Apache License 2.0, https://commons.wikimedia.org/w/index.php?curid=73974563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9836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4A6BB-FF27-83DC-E23E-3FEB7C7D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62993"/>
            <a:ext cx="5431971" cy="732013"/>
          </a:xfrm>
        </p:spPr>
        <p:txBody>
          <a:bodyPr>
            <a:normAutofit/>
          </a:bodyPr>
          <a:lstStyle/>
          <a:p>
            <a:r>
              <a:rPr lang="de-AT" sz="4000" dirty="0" err="1"/>
              <a:t>Now</a:t>
            </a:r>
            <a:r>
              <a:rPr lang="de-AT" sz="4000" dirty="0"/>
              <a:t>: A quick Demo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998E9B-899D-81A8-CC58-A34280C5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4C14050-BE23-4340-A0D1-F7C9A199DFE1}" type="datetime1">
              <a:rPr lang="en-US" noProof="0" smtClean="0"/>
              <a:t>1/16/2023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FE2965E-0D65-BDED-56D7-47C24A585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Stream Processing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FA25F8-8F04-0051-A486-8C7CA453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32518130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68_TF22318419_Win32" id="{1216D674-B531-4859-AB8F-6D1E60D2B9BA}" vid="{1F65318F-F611-4B67-B085-9AC177B614B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Verkaufspräsentation für Minimalisten</Template>
  <TotalTime>0</TotalTime>
  <Words>256</Words>
  <Application>Microsoft Office PowerPoint</Application>
  <PresentationFormat>Breitbild</PresentationFormat>
  <Paragraphs>46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Tenorite</vt:lpstr>
      <vt:lpstr>Calibri</vt:lpstr>
      <vt:lpstr>Monoline</vt:lpstr>
      <vt:lpstr>Stream Processing for spatially-distributed IoT Systems</vt:lpstr>
      <vt:lpstr>So, what‘s the task?</vt:lpstr>
      <vt:lpstr>Stream Processing</vt:lpstr>
      <vt:lpstr>Rough Topology Outline</vt:lpstr>
      <vt:lpstr>Sources</vt:lpstr>
      <vt:lpstr>Now: A quick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 Processing for spatially-distributed IoT Systems</dc:title>
  <dc:creator>André Mategka</dc:creator>
  <cp:lastModifiedBy>André Mategka</cp:lastModifiedBy>
  <cp:revision>14</cp:revision>
  <dcterms:created xsi:type="dcterms:W3CDTF">2022-12-06T07:39:05Z</dcterms:created>
  <dcterms:modified xsi:type="dcterms:W3CDTF">2023-01-16T16:22:40Z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